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6" r:id="rId2"/>
  </p:sldMasterIdLst>
  <p:notesMasterIdLst>
    <p:notesMasterId r:id="rId9"/>
  </p:notesMasterIdLst>
  <p:sldIdLst>
    <p:sldId id="338" r:id="rId3"/>
    <p:sldId id="457" r:id="rId4"/>
    <p:sldId id="460" r:id="rId5"/>
    <p:sldId id="461" r:id="rId6"/>
    <p:sldId id="462" r:id="rId7"/>
    <p:sldId id="4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stin Zwick" initials="AZ" lastIdx="1" clrIdx="0">
    <p:extLst>
      <p:ext uri="{19B8F6BF-5375-455C-9EA6-DF929625EA0E}">
        <p15:presenceInfo xmlns:p15="http://schemas.microsoft.com/office/powerpoint/2012/main" userId="Austin Zwick" providerId="None"/>
      </p:ext>
    </p:extLst>
  </p:cmAuthor>
  <p:cmAuthor id="2" name="Shelby Elizabeth Connor" initials="SC" lastIdx="3" clrIdx="1">
    <p:extLst>
      <p:ext uri="{19B8F6BF-5375-455C-9EA6-DF929625EA0E}">
        <p15:presenceInfo xmlns:p15="http://schemas.microsoft.com/office/powerpoint/2012/main" userId="S::seconnor@syr.edu::dc81c090-6ad5-43e4-ae2e-14aa699396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B05440-6320-4F4E-9453-12207F343835}" v="57" dt="2021-12-01T16:13:24.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42"/>
    <p:restoredTop sz="94689"/>
  </p:normalViewPr>
  <p:slideViewPr>
    <p:cSldViewPr snapToGrid="0">
      <p:cViewPr varScale="1">
        <p:scale>
          <a:sx n="108" d="100"/>
          <a:sy n="108" d="100"/>
        </p:scale>
        <p:origin x="3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72A9B-407B-B747-8C08-26CB24161802}" type="datetimeFigureOut">
              <a:rPr lang="en-US" smtClean="0"/>
              <a:t>12/4/23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6FEDEF-0837-6D41-8A7D-AC5367A47166}" type="slidenum">
              <a:rPr lang="en-US" smtClean="0"/>
              <a:t>‹#›</a:t>
            </a:fld>
            <a:endParaRPr lang="en-US"/>
          </a:p>
        </p:txBody>
      </p:sp>
    </p:spTree>
    <p:extLst>
      <p:ext uri="{BB962C8B-B14F-4D97-AF65-F5344CB8AC3E}">
        <p14:creationId xmlns:p14="http://schemas.microsoft.com/office/powerpoint/2010/main" val="2389177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F68256-6C3C-0C4D-8BB9-1732D6E0BB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672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6FEDEF-0837-6D41-8A7D-AC5367A47166}" type="slidenum">
              <a:rPr lang="en-US" smtClean="0"/>
              <a:t>6</a:t>
            </a:fld>
            <a:endParaRPr lang="en-US"/>
          </a:p>
        </p:txBody>
      </p:sp>
    </p:spTree>
    <p:extLst>
      <p:ext uri="{BB962C8B-B14F-4D97-AF65-F5344CB8AC3E}">
        <p14:creationId xmlns:p14="http://schemas.microsoft.com/office/powerpoint/2010/main" val="212222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ADEF483-AFF1-6449-BD7B-7F73E2B60993}"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480989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660D60-FD82-FB41-8747-00F74049D9E6}" type="datetime1">
              <a:rPr lang="en-US" smtClean="0"/>
              <a:t>12/4/23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980784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7F351CF8-D77C-9E47-9679-568687F45402}"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3165109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7FA02D7-0D8B-594A-91CB-0B12064E6196}"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787483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A681F3-D1EE-5C4F-B064-CBBBB203DECA}" type="datetime1">
              <a:rPr lang="en-US" smtClean="0"/>
              <a:t>12/4/23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462064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C26924AE-BFC6-8E46-9732-55FC96A072F4}"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4023098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F9732697-5B89-944E-B935-A814EE1C9A24}" type="datetime1">
              <a:rPr lang="en-US" smtClean="0"/>
              <a:t>12/4/23</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4099008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3B827621-C895-834B-A81A-5566B05916C5}" type="datetime1">
              <a:rPr lang="en-US" smtClean="0"/>
              <a:t>12/4/23</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40901076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80DF48-FA36-4344-9A61-4BACA3E0104B}" type="datetime1">
              <a:rPr lang="en-US" smtClean="0"/>
              <a:t>12/4/23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5306365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6B442593-1068-9D4A-940A-1D69C0E4FD60}" type="datetime1">
              <a:rPr lang="en-US" smtClean="0"/>
              <a:t>12/4/23</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10484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0073D5B-2766-3141-B59E-436245F81DE9}" type="datetime1">
              <a:rPr lang="en-US" smtClean="0"/>
              <a:t>12/4/23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14047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3D5758-D77D-FA4E-B581-841F79B7F814}" type="datetime1">
              <a:rPr lang="en-US" smtClean="0"/>
              <a:t>12/4/23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046330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CF17BFEC-E5AE-EB47-B86D-A654BE0D9792}" type="datetime1">
              <a:rPr lang="en-US" smtClean="0"/>
              <a:t>12/4/23</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3969359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102A84-3531-404D-9E1B-783B8727E09D}" type="datetime1">
              <a:rPr lang="en-US" smtClean="0"/>
              <a:t>12/4/23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3575903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BDFF8443-C225-7644-9D3D-B82AB96F3052}"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40761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2AE3C43-989F-D24F-B25D-A44B35726A86}" type="datetime1">
              <a:rPr lang="en-US" smtClean="0"/>
              <a:t>12/4/23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18412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0A003B5F-CF0C-614A-A584-338569B0CD87}" type="datetime1">
              <a:rPr lang="en-US" smtClean="0"/>
              <a:t>12/4/23</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99150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281692C9-1D22-CA43-971E-81FF347FBB99}" type="datetime1">
              <a:rPr lang="en-US" smtClean="0"/>
              <a:t>12/4/23</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325199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69575E-E132-A04F-A121-D920BE106709}" type="datetime1">
              <a:rPr lang="en-US" smtClean="0"/>
              <a:t>12/4/23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663138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F33E6282-52EC-9748-ADE6-F4F484CF5E2F}" type="datetime1">
              <a:rPr lang="en-US" smtClean="0"/>
              <a:t>12/4/23</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3441008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FC3A4E-A113-2A44-A49E-40DB1E5200F4}" type="datetime1">
              <a:rPr lang="en-US" smtClean="0"/>
              <a:t>12/4/23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2213032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A2080DDE-3D3D-CA48-AE60-EF02FE2D2B93}" type="datetime1">
              <a:rPr lang="en-US" smtClean="0"/>
              <a:t>12/4/23</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E8CFE315-C47A-9441-A131-E87B64113EDE}" type="slidenum">
              <a:rPr lang="en-US" smtClean="0"/>
              <a:t>‹#›</a:t>
            </a:fld>
            <a:endParaRPr lang="en-US"/>
          </a:p>
        </p:txBody>
      </p:sp>
    </p:spTree>
    <p:extLst>
      <p:ext uri="{BB962C8B-B14F-4D97-AF65-F5344CB8AC3E}">
        <p14:creationId xmlns:p14="http://schemas.microsoft.com/office/powerpoint/2010/main" val="1579948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A66F0BCF-65D8-5D4E-9504-575EA736225A}" type="datetime1">
              <a:rPr lang="en-US" smtClean="0"/>
              <a:t>12/4/23</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E8CFE315-C47A-9441-A131-E87B64113EDE}" type="slidenum">
              <a:rPr lang="en-US" smtClean="0"/>
              <a:t>‹#›</a:t>
            </a:fld>
            <a:endParaRPr lang="en-US"/>
          </a:p>
        </p:txBody>
      </p:sp>
    </p:spTree>
    <p:extLst>
      <p:ext uri="{BB962C8B-B14F-4D97-AF65-F5344CB8AC3E}">
        <p14:creationId xmlns:p14="http://schemas.microsoft.com/office/powerpoint/2010/main" val="157054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DCF9A39F-B9CD-DD43-9F16-B8CEE6BE5851}" type="datetime1">
              <a:rPr lang="en-US" smtClean="0"/>
              <a:t>12/4/23</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E8CFE315-C47A-9441-A131-E87B64113EDE}" type="slidenum">
              <a:rPr lang="en-US" smtClean="0"/>
              <a:t>‹#›</a:t>
            </a:fld>
            <a:endParaRPr lang="en-US"/>
          </a:p>
        </p:txBody>
      </p:sp>
    </p:spTree>
    <p:extLst>
      <p:ext uri="{BB962C8B-B14F-4D97-AF65-F5344CB8AC3E}">
        <p14:creationId xmlns:p14="http://schemas.microsoft.com/office/powerpoint/2010/main" val="15867828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555" y="1107355"/>
            <a:ext cx="8218872" cy="713207"/>
          </a:xfrm>
        </p:spPr>
        <p:txBody>
          <a:bodyPr>
            <a:normAutofit fontScale="90000"/>
          </a:bodyPr>
          <a:lstStyle/>
          <a:p>
            <a:pPr algn="l"/>
            <a:r>
              <a:rPr lang="en-US" sz="4000" b="1" dirty="0">
                <a:latin typeface="Franklin Gothic Book" panose="020B0503020102020204" pitchFamily="34" charset="0"/>
              </a:rPr>
              <a:t>YOUR REPORT TITLE</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191B0E"/>
              </a:solidFill>
              <a:effectLst/>
              <a:uLnTx/>
              <a:uFillTx/>
              <a:latin typeface="Franklin Gothic Book" panose="020B0503020102020204" pitchFamily="34" charset="0"/>
            </a:endParaRPr>
          </a:p>
        </p:txBody>
      </p:sp>
      <p:sp>
        <p:nvSpPr>
          <p:cNvPr id="7" name="Google Shape;101;p1">
            <a:extLst>
              <a:ext uri="{FF2B5EF4-FFF2-40B4-BE49-F238E27FC236}">
                <a16:creationId xmlns:a16="http://schemas.microsoft.com/office/drawing/2014/main" id="{D6D24773-13FF-C349-B817-4EC410DEEBC4}"/>
              </a:ext>
            </a:extLst>
          </p:cNvPr>
          <p:cNvSpPr txBox="1"/>
          <p:nvPr/>
        </p:nvSpPr>
        <p:spPr>
          <a:xfrm>
            <a:off x="1938852" y="2139016"/>
            <a:ext cx="8314296" cy="2984921"/>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112000"/>
              </a:lnSpc>
              <a:spcBef>
                <a:spcPts val="0"/>
              </a:spcBef>
              <a:spcAft>
                <a:spcPts val="0"/>
              </a:spcAft>
              <a:buClr>
                <a:srgbClr val="191B0E"/>
              </a:buClr>
              <a:buSzPts val="3600"/>
              <a:buFont typeface="Libre Franklin"/>
              <a:buNone/>
            </a:pPr>
            <a:r>
              <a:rPr lang="en-US" sz="2800" i="0" u="none" strike="noStrike" cap="none" dirty="0">
                <a:solidFill>
                  <a:schemeClr val="bg1"/>
                </a:solidFill>
                <a:latin typeface="Franklin Gothic Book" panose="020B0503020102020204" pitchFamily="34" charset="0"/>
                <a:ea typeface="Libre Franklin"/>
                <a:cs typeface="Libre Franklin"/>
                <a:sym typeface="Libre Franklin"/>
              </a:rPr>
              <a:t>A Study Conducted for XYZ ORGANIZATION</a:t>
            </a:r>
          </a:p>
          <a:p>
            <a:pPr marL="0" marR="0" lvl="0" indent="0" algn="l" rtl="0">
              <a:lnSpc>
                <a:spcPct val="112000"/>
              </a:lnSpc>
              <a:spcBef>
                <a:spcPts val="0"/>
              </a:spcBef>
              <a:spcAft>
                <a:spcPts val="0"/>
              </a:spcAft>
              <a:buClr>
                <a:srgbClr val="191B0E"/>
              </a:buClr>
              <a:buSzPts val="3600"/>
              <a:buFont typeface="Libre Franklin"/>
              <a:buNone/>
            </a:pPr>
            <a:r>
              <a:rPr lang="en-US" sz="2800" dirty="0">
                <a:solidFill>
                  <a:schemeClr val="bg1"/>
                </a:solidFill>
                <a:latin typeface="Franklin Gothic Book" panose="020B0503020102020204" pitchFamily="34" charset="0"/>
                <a:ea typeface="Libre Franklin"/>
                <a:cs typeface="Libre Franklin"/>
                <a:sym typeface="Libre Franklin"/>
              </a:rPr>
              <a:t>By YOUR NAME</a:t>
            </a:r>
          </a:p>
          <a:p>
            <a:pPr marL="0" marR="0" lvl="0" indent="0" algn="l" rtl="0">
              <a:lnSpc>
                <a:spcPct val="112000"/>
              </a:lnSpc>
              <a:spcBef>
                <a:spcPts val="0"/>
              </a:spcBef>
              <a:spcAft>
                <a:spcPts val="0"/>
              </a:spcAft>
              <a:buClr>
                <a:srgbClr val="191B0E"/>
              </a:buClr>
              <a:buSzPts val="3600"/>
              <a:buFont typeface="Libre Franklin"/>
              <a:buNone/>
            </a:pPr>
            <a:r>
              <a:rPr lang="en-US" sz="2800">
                <a:solidFill>
                  <a:schemeClr val="bg1"/>
                </a:solidFill>
                <a:latin typeface="Franklin Gothic Book" panose="020B0503020102020204" pitchFamily="34" charset="0"/>
                <a:ea typeface="Libre Franklin"/>
                <a:cs typeface="Libre Franklin"/>
                <a:sym typeface="Libre Franklin"/>
              </a:rPr>
              <a:t>November</a:t>
            </a:r>
            <a:r>
              <a:rPr lang="en-US" sz="2800" i="0" u="none" strike="noStrike" cap="none">
                <a:solidFill>
                  <a:schemeClr val="bg1"/>
                </a:solidFill>
                <a:latin typeface="Franklin Gothic Book" panose="020B0503020102020204" pitchFamily="34" charset="0"/>
                <a:ea typeface="Libre Franklin"/>
                <a:cs typeface="Libre Franklin"/>
                <a:sym typeface="Libre Franklin"/>
              </a:rPr>
              <a:t> </a:t>
            </a:r>
            <a:r>
              <a:rPr lang="en-US" sz="2800" i="0" u="none" strike="noStrike" cap="none" dirty="0">
                <a:solidFill>
                  <a:schemeClr val="bg1"/>
                </a:solidFill>
                <a:latin typeface="Franklin Gothic Book" panose="020B0503020102020204" pitchFamily="34" charset="0"/>
                <a:ea typeface="Libre Franklin"/>
                <a:cs typeface="Libre Franklin"/>
                <a:sym typeface="Libre Franklin"/>
              </a:rPr>
              <a:t>2022</a:t>
            </a:r>
          </a:p>
          <a:p>
            <a:pPr marL="0" marR="0" lvl="0" indent="0" algn="l" rtl="0">
              <a:lnSpc>
                <a:spcPct val="112000"/>
              </a:lnSpc>
              <a:spcBef>
                <a:spcPts val="0"/>
              </a:spcBef>
              <a:spcAft>
                <a:spcPts val="0"/>
              </a:spcAft>
              <a:buClr>
                <a:srgbClr val="191B0E"/>
              </a:buClr>
              <a:buSzPts val="3600"/>
              <a:buFont typeface="Libre Franklin"/>
              <a:buNone/>
            </a:pPr>
            <a:endParaRPr lang="en-US" sz="2800" dirty="0">
              <a:solidFill>
                <a:schemeClr val="bg1"/>
              </a:solidFill>
              <a:latin typeface="Franklin Gothic Book" panose="020B0503020102020204" pitchFamily="34" charset="0"/>
              <a:ea typeface="Libre Franklin"/>
              <a:cs typeface="Libre Franklin"/>
              <a:sym typeface="Libre Franklin"/>
            </a:endParaRPr>
          </a:p>
          <a:p>
            <a:pPr marL="0" marR="0" lvl="0" indent="0" algn="l" rtl="0">
              <a:lnSpc>
                <a:spcPct val="112000"/>
              </a:lnSpc>
              <a:spcBef>
                <a:spcPts val="0"/>
              </a:spcBef>
              <a:spcAft>
                <a:spcPts val="0"/>
              </a:spcAft>
              <a:buClr>
                <a:srgbClr val="191B0E"/>
              </a:buClr>
              <a:buSzPts val="3600"/>
              <a:buFont typeface="Libre Franklin"/>
              <a:buNone/>
            </a:pPr>
            <a:r>
              <a:rPr lang="en-US" sz="2800" i="1" u="none" strike="noStrike" cap="none" dirty="0">
                <a:solidFill>
                  <a:schemeClr val="bg1"/>
                </a:solidFill>
                <a:latin typeface="Franklin Gothic Book" panose="020B0503020102020204" pitchFamily="34" charset="0"/>
                <a:ea typeface="Libre Franklin"/>
                <a:cs typeface="Libre Franklin"/>
                <a:sym typeface="Libre Franklin"/>
              </a:rPr>
              <a:t>Remember you can use any theme you want. This example is just meant to describe the order and number of slides.</a:t>
            </a:r>
            <a:endParaRPr sz="2400" i="1" u="none" strike="noStrike" cap="none" dirty="0">
              <a:solidFill>
                <a:schemeClr val="bg1"/>
              </a:solidFill>
              <a:latin typeface="Franklin Gothic Book" panose="020B0503020102020204" pitchFamily="34" charset="0"/>
              <a:ea typeface="Libre Franklin"/>
              <a:cs typeface="Libre Franklin"/>
              <a:sym typeface="Libre Franklin"/>
            </a:endParaRPr>
          </a:p>
        </p:txBody>
      </p:sp>
    </p:spTree>
    <p:extLst>
      <p:ext uri="{BB962C8B-B14F-4D97-AF65-F5344CB8AC3E}">
        <p14:creationId xmlns:p14="http://schemas.microsoft.com/office/powerpoint/2010/main" val="4146713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Introduction and Methods</a:t>
            </a:r>
          </a:p>
        </p:txBody>
      </p:sp>
      <p:sp>
        <p:nvSpPr>
          <p:cNvPr id="3" name="Content Placeholder 2"/>
          <p:cNvSpPr>
            <a:spLocks noGrp="1"/>
          </p:cNvSpPr>
          <p:nvPr>
            <p:ph idx="1"/>
          </p:nvPr>
        </p:nvSpPr>
        <p:spPr>
          <a:xfrm>
            <a:off x="4825825" y="566668"/>
            <a:ext cx="6101255" cy="5971292"/>
          </a:xfrm>
        </p:spPr>
        <p:txBody>
          <a:bodyPr vert="horz" lIns="91440" tIns="45720" rIns="91440" bIns="45720" rtlCol="0" anchor="t">
            <a:normAutofit/>
          </a:bodyPr>
          <a:lstStyle/>
          <a:p>
            <a:pPr marL="383540" indent="-383540"/>
            <a:r>
              <a:rPr lang="en-US" sz="2200" dirty="0"/>
              <a:t>Use bullet points to answer questions like:</a:t>
            </a:r>
          </a:p>
          <a:p>
            <a:pPr marL="383540" indent="-383540"/>
            <a:r>
              <a:rPr lang="en-US" sz="2200" dirty="0">
                <a:solidFill>
                  <a:schemeClr val="tx1"/>
                </a:solidFill>
              </a:rPr>
              <a:t>Who is your client and what is their purpose/mission?</a:t>
            </a:r>
          </a:p>
          <a:p>
            <a:pPr marL="383540" indent="-383540"/>
            <a:r>
              <a:rPr lang="en-US" sz="2200" dirty="0">
                <a:solidFill>
                  <a:schemeClr val="tx1"/>
                </a:solidFill>
              </a:rPr>
              <a:t>What was your project about and how does it contribute to that mission?</a:t>
            </a:r>
          </a:p>
          <a:p>
            <a:pPr marL="383540" indent="-383540"/>
            <a:r>
              <a:rPr lang="en-US" sz="2200" dirty="0">
                <a:solidFill>
                  <a:schemeClr val="tx1"/>
                </a:solidFill>
              </a:rPr>
              <a:t>How did you design your research method? Aka how did you design your survey or how did you approach your research?</a:t>
            </a:r>
          </a:p>
          <a:p>
            <a:pPr marL="383540" indent="-383540"/>
            <a:r>
              <a:rPr lang="en-US" sz="2200" dirty="0">
                <a:solidFill>
                  <a:schemeClr val="tx1"/>
                </a:solidFill>
              </a:rPr>
              <a:t>How did your sample reflect the target population (representativeness)? </a:t>
            </a:r>
          </a:p>
          <a:p>
            <a:pPr marL="383540" indent="-383540"/>
            <a:r>
              <a:rPr lang="en-US" sz="2200" dirty="0">
                <a:solidFill>
                  <a:schemeClr val="tx1"/>
                </a:solidFill>
              </a:rPr>
              <a:t>And how correct was the information collected (accuracy)?</a:t>
            </a:r>
          </a:p>
          <a:p>
            <a:pPr marL="0" indent="0">
              <a:buNone/>
            </a:pPr>
            <a:endParaRPr lang="en-US" sz="2200" dirty="0">
              <a:solidFill>
                <a:schemeClr val="tx1"/>
              </a:solidFill>
            </a:endParaRPr>
          </a:p>
          <a:p>
            <a:pPr marL="383540" indent="-383540"/>
            <a:endParaRPr lang="en-US" sz="22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191B0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468574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1. Write Finding Statement 1 here</a:t>
            </a:r>
          </a:p>
        </p:txBody>
      </p:sp>
      <p:sp>
        <p:nvSpPr>
          <p:cNvPr id="3" name="Content Placeholder 2"/>
          <p:cNvSpPr>
            <a:spLocks noGrp="1"/>
          </p:cNvSpPr>
          <p:nvPr>
            <p:ph idx="1"/>
          </p:nvPr>
        </p:nvSpPr>
        <p:spPr>
          <a:xfrm>
            <a:off x="4868562" y="1567543"/>
            <a:ext cx="6104238" cy="4239699"/>
          </a:xfrm>
        </p:spPr>
        <p:txBody>
          <a:bodyPr vert="horz" lIns="91440" tIns="45720" rIns="91440" bIns="45720" rtlCol="0" anchor="t">
            <a:normAutofit/>
          </a:bodyPr>
          <a:lstStyle/>
          <a:p>
            <a:pPr marL="0" indent="0">
              <a:buNone/>
            </a:pPr>
            <a:r>
              <a:rPr lang="en-US" sz="2200" dirty="0">
                <a:solidFill>
                  <a:schemeClr val="tx1"/>
                </a:solidFill>
              </a:rPr>
              <a:t>Insert graph here.</a:t>
            </a:r>
          </a:p>
          <a:p>
            <a:pPr marL="0" indent="0">
              <a:buNone/>
            </a:pPr>
            <a:r>
              <a:rPr lang="en-US" sz="2200" dirty="0">
                <a:solidFill>
                  <a:schemeClr val="tx1"/>
                </a:solidFill>
              </a:rPr>
              <a:t>Don’t forget source and comment (if applicable).</a:t>
            </a:r>
          </a:p>
          <a:p>
            <a:pPr marL="383540" indent="-383540"/>
            <a:endParaRPr lang="en-US" sz="22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191B0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278509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2. Write Finding Statement Two here</a:t>
            </a:r>
          </a:p>
        </p:txBody>
      </p:sp>
      <p:sp>
        <p:nvSpPr>
          <p:cNvPr id="3" name="Content Placeholder 2"/>
          <p:cNvSpPr>
            <a:spLocks noGrp="1"/>
          </p:cNvSpPr>
          <p:nvPr>
            <p:ph idx="1"/>
          </p:nvPr>
        </p:nvSpPr>
        <p:spPr>
          <a:xfrm>
            <a:off x="5004486" y="1567543"/>
            <a:ext cx="5968314" cy="4239699"/>
          </a:xfrm>
        </p:spPr>
        <p:txBody>
          <a:bodyPr vert="horz" lIns="91440" tIns="45720" rIns="91440" bIns="45720" rtlCol="0" anchor="t">
            <a:normAutofit/>
          </a:bodyPr>
          <a:lstStyle/>
          <a:p>
            <a:pPr marL="0" indent="0">
              <a:buNone/>
            </a:pPr>
            <a:r>
              <a:rPr lang="en-US" sz="2200" dirty="0">
                <a:solidFill>
                  <a:schemeClr val="tx1"/>
                </a:solidFill>
              </a:rPr>
              <a:t>Insert graph here.</a:t>
            </a:r>
          </a:p>
          <a:p>
            <a:pPr marL="0" indent="0">
              <a:buNone/>
            </a:pPr>
            <a:r>
              <a:rPr lang="en-US" sz="2200" dirty="0">
                <a:solidFill>
                  <a:schemeClr val="tx1"/>
                </a:solidFill>
              </a:rPr>
              <a:t>Don’t forget source and comment (if applicable).</a:t>
            </a:r>
          </a:p>
          <a:p>
            <a:pPr marL="383540" indent="-383540"/>
            <a:endParaRPr lang="en-US" sz="22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191B0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834508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3. Write Finding Statement 3 here</a:t>
            </a:r>
          </a:p>
        </p:txBody>
      </p:sp>
      <p:sp>
        <p:nvSpPr>
          <p:cNvPr id="3" name="Content Placeholder 2"/>
          <p:cNvSpPr>
            <a:spLocks noGrp="1"/>
          </p:cNvSpPr>
          <p:nvPr>
            <p:ph idx="1"/>
          </p:nvPr>
        </p:nvSpPr>
        <p:spPr>
          <a:xfrm>
            <a:off x="4819134" y="1567543"/>
            <a:ext cx="6153665" cy="4239699"/>
          </a:xfrm>
        </p:spPr>
        <p:txBody>
          <a:bodyPr vert="horz" lIns="91440" tIns="45720" rIns="91440" bIns="45720" rtlCol="0" anchor="t">
            <a:normAutofit/>
          </a:bodyPr>
          <a:lstStyle/>
          <a:p>
            <a:pPr marL="0" indent="0">
              <a:buNone/>
            </a:pPr>
            <a:r>
              <a:rPr lang="en-US" sz="2200" dirty="0">
                <a:solidFill>
                  <a:schemeClr val="tx1"/>
                </a:solidFill>
              </a:rPr>
              <a:t>Insert graph here.</a:t>
            </a:r>
          </a:p>
          <a:p>
            <a:pPr marL="0" indent="0">
              <a:buNone/>
            </a:pPr>
            <a:r>
              <a:rPr lang="en-US" sz="2200" dirty="0">
                <a:solidFill>
                  <a:schemeClr val="tx1"/>
                </a:solidFill>
              </a:rPr>
              <a:t>Don’t forget source and comment (if applicable).</a:t>
            </a:r>
          </a:p>
          <a:p>
            <a:pPr marL="383540" indent="-383540"/>
            <a:endParaRPr lang="en-US" sz="22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191B0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543588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Policy Proposal</a:t>
            </a:r>
          </a:p>
        </p:txBody>
      </p:sp>
      <p:sp>
        <p:nvSpPr>
          <p:cNvPr id="3" name="Content Placeholder 2"/>
          <p:cNvSpPr>
            <a:spLocks noGrp="1"/>
          </p:cNvSpPr>
          <p:nvPr>
            <p:ph idx="1"/>
          </p:nvPr>
        </p:nvSpPr>
        <p:spPr>
          <a:xfrm>
            <a:off x="4934053" y="480060"/>
            <a:ext cx="5993027" cy="6192589"/>
          </a:xfrm>
        </p:spPr>
        <p:txBody>
          <a:bodyPr vert="horz" lIns="91440" tIns="45720" rIns="91440" bIns="45720" rtlCol="0" anchor="t">
            <a:normAutofit fontScale="92500" lnSpcReduction="10000"/>
          </a:bodyPr>
          <a:lstStyle/>
          <a:p>
            <a:r>
              <a:rPr lang="en-US" sz="2200" dirty="0"/>
              <a:t>How could the findings you just share inform policy decision-making?</a:t>
            </a:r>
          </a:p>
          <a:p>
            <a:r>
              <a:rPr lang="en-US" sz="2200" dirty="0"/>
              <a:t>Hint: Use a “too” statement stating a societal problem within your organization or that your organization is addressing and suggest a policy that works to remedy that societal condition.</a:t>
            </a:r>
            <a:endParaRPr lang="en-US" sz="2200" i="1" dirty="0"/>
          </a:p>
          <a:p>
            <a:r>
              <a:rPr lang="en-US" sz="2200" i="1" dirty="0">
                <a:latin typeface="Franklin Gothic Book" panose="020B0503020102020204" pitchFamily="34" charset="0"/>
              </a:rPr>
              <a:t>Ex: There are too few records for volunteer contacts. XYZ Organization relies heavily on volunteer support, and in my survey, respondent’s identified direct outreach as the best method for volunteer retention. However, XYZ Organization cannot currently do widespread direct outreach because they do not have comprehensive volunteer contact information due to poor record keeping.  A policy change that would remedy this problem is the implementation of a database to collect and store volunteer records.</a:t>
            </a:r>
          </a:p>
          <a:p>
            <a:endParaRPr lang="en-US" sz="1600"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FE315-C47A-9441-A131-E87B64113EDE}" type="slidenum">
              <a:rPr kumimoji="0" lang="en-US" sz="1200" b="0" i="0" u="none" strike="noStrike" kern="1200" cap="none" spc="0" normalizeH="0" baseline="0" noProof="0" smtClean="0">
                <a:ln>
                  <a:noFill/>
                </a:ln>
                <a:solidFill>
                  <a:srgbClr val="191B0E"/>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191B0E"/>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887856194"/>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1_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314</Words>
  <Application>Microsoft Macintosh PowerPoint</Application>
  <PresentationFormat>Widescreen</PresentationFormat>
  <Paragraphs>34</Paragraphs>
  <Slides>6</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Calibri</vt:lpstr>
      <vt:lpstr>Calibri Light</vt:lpstr>
      <vt:lpstr>Franklin Gothic Book</vt:lpstr>
      <vt:lpstr>Libre Franklin</vt:lpstr>
      <vt:lpstr>Rockwell</vt:lpstr>
      <vt:lpstr>Wingdings</vt:lpstr>
      <vt:lpstr>Atlas</vt:lpstr>
      <vt:lpstr>1_Atlas</vt:lpstr>
      <vt:lpstr>YOUR REPORT TITLE</vt:lpstr>
      <vt:lpstr>Introduction and Methods</vt:lpstr>
      <vt:lpstr>1. Write Finding Statement 1 here</vt:lpstr>
      <vt:lpstr>2. Write Finding Statement Two here</vt:lpstr>
      <vt:lpstr>3. Write Finding Statement 3 here</vt:lpstr>
      <vt:lpstr>Policy Proposal</vt:lpstr>
    </vt:vector>
  </TitlesOfParts>
  <Company>Syracuse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PST 315</dc:creator>
  <cp:lastModifiedBy>PST 315</cp:lastModifiedBy>
  <cp:revision>12</cp:revision>
  <dcterms:created xsi:type="dcterms:W3CDTF">2020-10-06T23:15:41Z</dcterms:created>
  <dcterms:modified xsi:type="dcterms:W3CDTF">2023-12-04T15:30:54Z</dcterms:modified>
</cp:coreProperties>
</file>